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5"/>
  </p:notesMasterIdLst>
  <p:handoutMasterIdLst>
    <p:handoutMasterId r:id="rId26"/>
  </p:handoutMasterIdLst>
  <p:sldIdLst>
    <p:sldId id="256" r:id="rId6"/>
    <p:sldId id="281" r:id="rId7"/>
    <p:sldId id="264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0" r:id="rId18"/>
    <p:sldId id="291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81"/>
            <p14:sldId id="26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2"/>
            <p14:sldId id="290"/>
            <p14:sldId id="291"/>
            <p14:sldId id="293"/>
            <p14:sldId id="294"/>
            <p14:sldId id="295"/>
            <p14:sldId id="296"/>
            <p14:sldId id="29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50" autoAdjust="0"/>
    <p:restoredTop sz="97808" autoAdjust="0"/>
  </p:normalViewPr>
  <p:slideViewPr>
    <p:cSldViewPr snapToGrid="0" snapToObjects="1">
      <p:cViewPr varScale="1">
        <p:scale>
          <a:sx n="101" d="100"/>
          <a:sy n="101" d="100"/>
        </p:scale>
        <p:origin x="168" y="776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01.08.25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01.08.25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numeric-types-int-float-complex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dtypes.html#list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ranges" TargetMode="External"/><Relationship Id="rId2" Type="http://schemas.openxmlformats.org/officeDocument/2006/relationships/hyperlink" Target="https://docs.python.org/3/library/stdtypes.html#tupl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python.org/3/library/stdtypes.html#text-sequence-type-st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python.org/3/library/stdtypes.html#mapping-types-dic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python.org/3/tutorial/controlflow.html#if-statement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first-steps-towards-programm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docs.python.org/3/tutorial/controlflow.html#for-statement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docs.python.org/3/reference/simple_stmts.html#the-continue-statement" TargetMode="External"/><Relationship Id="rId4" Type="http://schemas.openxmlformats.org/officeDocument/2006/relationships/hyperlink" Target="https://docs.python.org/3/reference/simple_stmts.html#the-break-statemen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" TargetMode="External"/><Relationship Id="rId7" Type="http://schemas.openxmlformats.org/officeDocument/2006/relationships/image" Target="../media/image11.sv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docs.anaconda.com/free/anacond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-jupyter/lab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boolean-type-bool" TargetMode="External"/><Relationship Id="rId2" Type="http://schemas.openxmlformats.org/officeDocument/2006/relationships/hyperlink" Target="https://docs.python.org/3/library/stdtypes.html#truth-value-test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s://docs.python.org/3/library/stdtypes.html#comparisons" TargetMode="External"/><Relationship Id="rId4" Type="http://schemas.openxmlformats.org/officeDocument/2006/relationships/hyperlink" Target="https://docs.python.org/3/library/stdtypes.html#boolean-operations-and-or-n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Python Basics</a:t>
            </a:r>
            <a:endParaRPr lang="en-US" sz="2400" b="1" noProof="0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36242-5209-5C57-45C0-DA38CC3F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174D-5A1C-5765-4211-DC4F182C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spc="-1" dirty="0">
                <a:solidFill>
                  <a:srgbClr val="00305E"/>
                </a:solidFill>
                <a:latin typeface="Open Sans ExtraBold"/>
              </a:rPr>
              <a:t>Numeric types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9E41CB-A45C-6C9D-6D97-04F4A4A2C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4"/>
          <a:stretch/>
        </p:blipFill>
        <p:spPr>
          <a:xfrm>
            <a:off x="8573555" y="3358061"/>
            <a:ext cx="3124200" cy="25530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60E78F-6DED-5CFA-ABBA-19E5881A98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4846360" cy="47118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3"/>
              </a:rPr>
              <a:t>Numeric types</a:t>
            </a: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Integers (</a:t>
            </a:r>
            <a:r>
              <a:rPr lang="en-US" sz="2000" dirty="0">
                <a:latin typeface="American Typewriter" panose="02090604020004020304" pitchFamily="18" charset="77"/>
              </a:rPr>
              <a:t>int</a:t>
            </a:r>
            <a:r>
              <a:rPr lang="en-US" sz="2000" dirty="0"/>
              <a:t>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Floating point numbers (</a:t>
            </a:r>
            <a:r>
              <a:rPr lang="en-US" sz="2000" dirty="0">
                <a:latin typeface="American Typewriter" panose="02090604020004020304" pitchFamily="18" charset="77"/>
              </a:rPr>
              <a:t>float</a:t>
            </a:r>
            <a:r>
              <a:rPr lang="en-US" sz="2000" dirty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Complex numbers (</a:t>
            </a:r>
            <a:r>
              <a:rPr lang="en-US" sz="2000" dirty="0">
                <a:latin typeface="American Typewriter" panose="02090604020004020304" pitchFamily="18" charset="77"/>
              </a:rPr>
              <a:t>complex</a:t>
            </a:r>
            <a:r>
              <a:rPr lang="en-US" sz="2000" dirty="0"/>
              <a:t>)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1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Supported operations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Mathematical operators, e.g., +, -, /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Comparisons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Mathematical functions</a:t>
            </a: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42DD35A0-99FE-B6AE-E306-F427C2B2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5"/>
          <a:stretch/>
        </p:blipFill>
        <p:spPr>
          <a:xfrm>
            <a:off x="5268429" y="692727"/>
            <a:ext cx="3175000" cy="254646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705AC1-C923-E5DE-00D5-CC2CAADF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53"/>
          <a:stretch/>
        </p:blipFill>
        <p:spPr>
          <a:xfrm>
            <a:off x="8573555" y="974085"/>
            <a:ext cx="3124200" cy="2009371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B8A6D17-3221-55C1-F79B-0A539ADE3848}"/>
              </a:ext>
            </a:extLst>
          </p:cNvPr>
          <p:cNvSpPr/>
          <p:nvPr/>
        </p:nvSpPr>
        <p:spPr>
          <a:xfrm>
            <a:off x="10110255" y="5353627"/>
            <a:ext cx="2030645" cy="756000"/>
          </a:xfrm>
          <a:prstGeom prst="wedgeRoundRectCallout">
            <a:avLst>
              <a:gd name="adj1" fmla="val -36451"/>
              <a:gd name="adj2" fmla="val -124248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Some may behave unexpected!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8D902D90-B391-225A-1696-275B2E1C10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5"/>
          <a:stretch/>
        </p:blipFill>
        <p:spPr>
          <a:xfrm>
            <a:off x="5268429" y="3396566"/>
            <a:ext cx="3175000" cy="25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A777-0BFE-4430-76EC-12EF4EE0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4E6D-92B5-DBE9-A0DB-2D5C203C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9E72C7-EA13-1222-68A8-E7312793BE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2205768"/>
          </a:xfrm>
        </p:spPr>
        <p:txBody>
          <a:bodyPr/>
          <a:lstStyle/>
          <a:p>
            <a:r>
              <a:rPr lang="en-US" sz="2000" dirty="0"/>
              <a:t>Some basics 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 to store and manipulate multiple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can be of homogeneous or heterogeneous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are either mutable (values can be changed “in place”) or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can be accessed by an index on the sequence, starting at 0</a:t>
            </a:r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B773A7C3-08C2-32D5-7BCD-42E39827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3546818"/>
            <a:ext cx="6083300" cy="7620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57EC0-7DC5-D49C-C3C2-E1D26EB5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11807"/>
              </p:ext>
            </p:extLst>
          </p:nvPr>
        </p:nvGraphicFramePr>
        <p:xfrm>
          <a:off x="4520467" y="5188636"/>
          <a:ext cx="7315200" cy="656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9648051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42085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793535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182573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07138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37692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77955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347002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9584277"/>
                    </a:ext>
                  </a:extLst>
                </a:gridCol>
              </a:tblGrid>
              <a:tr h="6566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7867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271E5B4-BE03-7C8D-0BB1-E1897912F050}"/>
              </a:ext>
            </a:extLst>
          </p:cNvPr>
          <p:cNvSpPr txBox="1"/>
          <p:nvPr/>
        </p:nvSpPr>
        <p:spPr>
          <a:xfrm>
            <a:off x="3630480" y="53322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E74F3-B00F-A6C1-98FE-5B73DB8D1DFF}"/>
              </a:ext>
            </a:extLst>
          </p:cNvPr>
          <p:cNvSpPr txBox="1"/>
          <p:nvPr/>
        </p:nvSpPr>
        <p:spPr>
          <a:xfrm>
            <a:off x="3739484" y="472806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Index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14B9FD8-0DB4-62D3-D949-7CB6429CF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20679"/>
              </p:ext>
            </p:extLst>
          </p:nvPr>
        </p:nvGraphicFramePr>
        <p:xfrm>
          <a:off x="4520468" y="4726559"/>
          <a:ext cx="7315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461618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8483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590579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295648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248607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57803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47093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4797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1973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52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6C80-BFEE-5C00-9F97-01AA9AE4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9040-76F4-6E1C-9A66-CF1A4415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5B4D-F826-F259-CE8B-5223264D1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454113" cy="1272586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Lists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Mutable</a:t>
            </a:r>
            <a:r>
              <a:rPr lang="en-US" sz="2000" dirty="0"/>
              <a:t>, construction via brackets [ 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or heterogenous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37721-79C5-7CF0-A87C-460CEB629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69" y="1403009"/>
            <a:ext cx="2720948" cy="26613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57F4867-A7F4-70C8-5525-BC2E919B34DF}"/>
              </a:ext>
            </a:extLst>
          </p:cNvPr>
          <p:cNvSpPr/>
          <p:nvPr/>
        </p:nvSpPr>
        <p:spPr>
          <a:xfrm>
            <a:off x="5880108" y="1183680"/>
            <a:ext cx="2030645" cy="612000"/>
          </a:xfrm>
          <a:prstGeom prst="wedgeRoundRectCallout">
            <a:avLst>
              <a:gd name="adj1" fmla="val 50107"/>
              <a:gd name="adj2" fmla="val 102557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elements from index 1 to 2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5431C8B-063B-7CB3-D4DE-E18A1CC4CE04}"/>
              </a:ext>
            </a:extLst>
          </p:cNvPr>
          <p:cNvSpPr/>
          <p:nvPr/>
        </p:nvSpPr>
        <p:spPr>
          <a:xfrm>
            <a:off x="10355987" y="1554644"/>
            <a:ext cx="1740560" cy="612000"/>
          </a:xfrm>
          <a:prstGeom prst="wedgeRoundRectCallout">
            <a:avLst>
              <a:gd name="adj1" fmla="val -101743"/>
              <a:gd name="adj2" fmla="val 7518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all elements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up to index 3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BC02CD4-F738-FD58-805B-279CDE478EA2}"/>
              </a:ext>
            </a:extLst>
          </p:cNvPr>
          <p:cNvSpPr/>
          <p:nvPr/>
        </p:nvSpPr>
        <p:spPr>
          <a:xfrm>
            <a:off x="5511469" y="3386827"/>
            <a:ext cx="2262628" cy="612000"/>
          </a:xfrm>
          <a:prstGeom prst="wedgeRoundRectCallout">
            <a:avLst>
              <a:gd name="adj1" fmla="val 54610"/>
              <a:gd name="adj2" fmla="val -137490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every second element, start at index 2 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674265-B4D0-AD5A-3EF1-A2501279C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4"/>
          <a:stretch/>
        </p:blipFill>
        <p:spPr>
          <a:xfrm>
            <a:off x="1228249" y="2735423"/>
            <a:ext cx="3172152" cy="160484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0CD609-074D-2C55-2852-2622C8E65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7" y="4216008"/>
            <a:ext cx="3219769" cy="1849068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4264A1E-E149-529E-12D9-DCBAC5604BAB}"/>
              </a:ext>
            </a:extLst>
          </p:cNvPr>
          <p:cNvSpPr/>
          <p:nvPr/>
        </p:nvSpPr>
        <p:spPr>
          <a:xfrm>
            <a:off x="10088596" y="4619924"/>
            <a:ext cx="2030645" cy="756000"/>
          </a:xfrm>
          <a:prstGeom prst="wedgeRoundRectCallout">
            <a:avLst>
              <a:gd name="adj1" fmla="val -112501"/>
              <a:gd name="adj2" fmla="val -4226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Call built-in method to reverse the list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A4A52B-6511-4D77-8B44-971FD04101FD}"/>
              </a:ext>
            </a:extLst>
          </p:cNvPr>
          <p:cNvSpPr/>
          <p:nvPr/>
        </p:nvSpPr>
        <p:spPr>
          <a:xfrm>
            <a:off x="10370160" y="2409472"/>
            <a:ext cx="1740560" cy="612000"/>
          </a:xfrm>
          <a:prstGeom prst="wedgeRoundRectCallout">
            <a:avLst>
              <a:gd name="adj1" fmla="val -102744"/>
              <a:gd name="adj2" fmla="val -27390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all elements starting at index 2 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FB0F26-3F11-7408-0AAF-BEDF6645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6"/>
          <a:stretch/>
        </p:blipFill>
        <p:spPr>
          <a:xfrm>
            <a:off x="1228249" y="4340267"/>
            <a:ext cx="3172152" cy="170096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FFAC33C-8A1F-326E-728B-C25123C4B4B1}"/>
              </a:ext>
            </a:extLst>
          </p:cNvPr>
          <p:cNvSpPr/>
          <p:nvPr/>
        </p:nvSpPr>
        <p:spPr>
          <a:xfrm>
            <a:off x="3587243" y="5078786"/>
            <a:ext cx="2262628" cy="612000"/>
          </a:xfrm>
          <a:prstGeom prst="wedgeRoundRectCallout">
            <a:avLst>
              <a:gd name="adj1" fmla="val -84165"/>
              <a:gd name="adj2" fmla="val -23613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Use negative index to start at the last element </a:t>
            </a:r>
          </a:p>
        </p:txBody>
      </p:sp>
    </p:spTree>
    <p:extLst>
      <p:ext uri="{BB962C8B-B14F-4D97-AF65-F5344CB8AC3E}">
        <p14:creationId xmlns:p14="http://schemas.microsoft.com/office/powerpoint/2010/main" val="31152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6FA8-94C6-7455-3435-2C9D3174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E92C-1868-AAF7-7CEE-4AB0FCBA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3EC068-753D-E9E9-0425-B904A940B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537933" cy="471188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Tuples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parentheses 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or heterogenous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  <a:p>
            <a:endParaRPr lang="en-US" sz="1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3"/>
              </a:rPr>
              <a:t>Ranges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</a:t>
            </a:r>
            <a:r>
              <a:rPr lang="en-US" sz="2000" dirty="0">
                <a:latin typeface="American Typewriter" panose="02090604020004020304" pitchFamily="18" charset="77"/>
              </a:rPr>
              <a:t>range(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numerical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71B1AB-A75A-2FA5-D5B6-AF3111FC1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60" y="342556"/>
            <a:ext cx="5149313" cy="29728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7398CC-4DC9-7CED-9081-8CE5E06B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20" y="3408938"/>
            <a:ext cx="5149313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6239-ED72-94BA-1851-38449690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B41-41B2-B9B2-FE61-78D8177A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1FB1-B6B1-3DE7-C252-FCCA4A45DA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454113" cy="171711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Text sequence</a:t>
            </a:r>
            <a:r>
              <a:rPr lang="en-US" sz="2000" dirty="0"/>
              <a:t> -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quotes “ “, ‘ ‘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of type Unicode codepoints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E9489D1-2A2B-C253-5D52-A91AABE4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196850"/>
            <a:ext cx="3274681" cy="580771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C755EA2-D631-A597-CF04-71AF4CEC6099}"/>
              </a:ext>
            </a:extLst>
          </p:cNvPr>
          <p:cNvSpPr/>
          <p:nvPr/>
        </p:nvSpPr>
        <p:spPr>
          <a:xfrm>
            <a:off x="9985561" y="4022146"/>
            <a:ext cx="2118239" cy="612000"/>
          </a:xfrm>
          <a:prstGeom prst="wedgeRoundRectCallout">
            <a:avLst>
              <a:gd name="adj1" fmla="val -113903"/>
              <a:gd name="adj2" fmla="val 66034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Convert all letters to uppercase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A2ECDCA-FE7D-8482-47ED-792419F2B01C}"/>
              </a:ext>
            </a:extLst>
          </p:cNvPr>
          <p:cNvSpPr/>
          <p:nvPr/>
        </p:nvSpPr>
        <p:spPr>
          <a:xfrm>
            <a:off x="9985561" y="5048306"/>
            <a:ext cx="2118239" cy="956254"/>
          </a:xfrm>
          <a:prstGeom prst="wedgeRoundRectCallout">
            <a:avLst>
              <a:gd name="adj1" fmla="val -100953"/>
              <a:gd name="adj2" fmla="val -50175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Split the string at whitespace and return a list of resulting strings</a:t>
            </a:r>
          </a:p>
        </p:txBody>
      </p:sp>
    </p:spTree>
    <p:extLst>
      <p:ext uri="{BB962C8B-B14F-4D97-AF65-F5344CB8AC3E}">
        <p14:creationId xmlns:p14="http://schemas.microsoft.com/office/powerpoint/2010/main" val="294688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72DF-23A1-9739-261C-3E59D266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3EB6-EDDE-D10D-9BAF-539F5A6C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C134-FFBA-1B3B-BBCB-F3FD98E755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1300550"/>
          </a:xfrm>
        </p:spPr>
        <p:txBody>
          <a:bodyPr/>
          <a:lstStyle/>
          <a:p>
            <a:r>
              <a:rPr lang="en-US" sz="2000" dirty="0"/>
              <a:t>Further operations 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can be concatenated (append them) with +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can be tested for their content with </a:t>
            </a:r>
            <a:r>
              <a:rPr lang="en-US" sz="2000" dirty="0">
                <a:latin typeface="American Typewriter" panose="02090604020004020304" pitchFamily="18" charset="77"/>
              </a:rPr>
              <a:t>in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24CB12-0AAF-A5CF-1F1B-CFBE010F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40" y="3064510"/>
            <a:ext cx="3784600" cy="28575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2A479A-03FA-7E57-2D6A-A0CD5D242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" y="3064510"/>
            <a:ext cx="3771900" cy="2882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EB2C4E-5D81-BF2B-0FF3-451E9A7F2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5" y="3064510"/>
            <a:ext cx="3746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7999-42DF-A6D6-F4D0-3FC465D8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3389-DC59-500B-4BE7-1E68766E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72DE7-4B15-D0DF-87D6-2B30BFA492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588733" cy="208795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Mapping types</a:t>
            </a:r>
            <a:r>
              <a:rPr lang="en-US" sz="2000" dirty="0"/>
              <a:t> or dictionaries (</a:t>
            </a:r>
            <a:r>
              <a:rPr lang="en-US" sz="2000" dirty="0" err="1"/>
              <a:t>dicts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Mutable</a:t>
            </a:r>
            <a:r>
              <a:rPr lang="en-US" sz="2000" dirty="0"/>
              <a:t>, construction via braces {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 a mapping from </a:t>
            </a:r>
            <a:r>
              <a:rPr lang="en-US" sz="2000" dirty="0">
                <a:latin typeface="American Typewriter" panose="02090604020004020304" pitchFamily="18" charset="77"/>
              </a:rPr>
              <a:t>key </a:t>
            </a: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 value, </a:t>
            </a:r>
            <a:b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</a:b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i.e.</a:t>
            </a:r>
            <a:r>
              <a:rPr lang="en-US" sz="2000" dirty="0">
                <a:latin typeface="+mn-lt"/>
                <a:sym typeface="Wingdings" pitchFamily="2" charset="2"/>
              </a:rPr>
              <a:t> a list of </a:t>
            </a: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key  value </a:t>
            </a:r>
            <a:r>
              <a:rPr lang="en-US" sz="2000" dirty="0">
                <a:latin typeface="+mn-lt"/>
                <a:sym typeface="Wingdings" pitchFamily="2" charset="2"/>
              </a:rPr>
              <a:t>pairs</a:t>
            </a: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NOT like for lists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5017F-F447-EC75-F1B3-A03B15BBD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3317250"/>
            <a:ext cx="5198110" cy="261474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D3FC0A4-BD7E-3EF7-2F8E-B9CB5DB3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74" y="777780"/>
            <a:ext cx="5177192" cy="20185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9BE9C-06FE-FE20-7DCE-AF8B6F20B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8"/>
          <a:stretch/>
        </p:blipFill>
        <p:spPr>
          <a:xfrm>
            <a:off x="6586222" y="3317250"/>
            <a:ext cx="5124897" cy="21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8789-9CCD-8D80-98DF-009A58E0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D37C-BA8D-C30E-02C1-73E76325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F164-BDF2-549D-EE21-41FCD789A5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107" y="1341050"/>
            <a:ext cx="5038388" cy="4711880"/>
          </a:xfrm>
        </p:spPr>
        <p:txBody>
          <a:bodyPr/>
          <a:lstStyle/>
          <a:p>
            <a:r>
              <a:rPr lang="en-US" sz="2000" dirty="0"/>
              <a:t>Conditional statements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as control flow tool, e.g., to check</a:t>
            </a:r>
          </a:p>
          <a:p>
            <a:pPr marL="681750" lvl="1" indent="-285750"/>
            <a:r>
              <a:rPr lang="en-US" sz="1800" dirty="0"/>
              <a:t>if pre-requisites are met</a:t>
            </a:r>
          </a:p>
          <a:p>
            <a:pPr marL="681750" lvl="1" indent="-285750"/>
            <a:r>
              <a:rPr lang="en-US" sz="1800" dirty="0"/>
              <a:t>if data has the right format or value</a:t>
            </a:r>
          </a:p>
          <a:p>
            <a:pPr marL="681750" lvl="1" indent="-285750"/>
            <a:r>
              <a:rPr lang="en-US" sz="1800" dirty="0"/>
              <a:t>if there are any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if</a:t>
            </a:r>
            <a:r>
              <a:rPr lang="en-US" sz="1800" dirty="0"/>
              <a:t> statement is used to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Evaluate a Truth value for given expressions, e.g., with Boolean operators of comparisons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Executes subsequent code if the Truth value evaluates to </a:t>
            </a:r>
            <a:r>
              <a:rPr lang="en-US" sz="1800" dirty="0">
                <a:latin typeface="American Typewriter" panose="02090604020004020304" pitchFamily="18" charset="77"/>
              </a:rPr>
              <a:t>True</a:t>
            </a:r>
            <a:endParaRPr lang="en-US" sz="1800" dirty="0">
              <a:latin typeface="+mn-lt"/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else</a:t>
            </a:r>
            <a:r>
              <a:rPr lang="en-US" sz="1800" dirty="0"/>
              <a:t> statement can be used to execute code if the given expressions evaluate to </a:t>
            </a:r>
            <a:r>
              <a:rPr lang="en-US" sz="1800" dirty="0">
                <a:latin typeface="American Typewriter" panose="02090604020004020304" pitchFamily="18" charset="77"/>
              </a:rPr>
              <a:t>False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F7746-2ADE-CB71-F2E4-36C2C247AF2F}"/>
              </a:ext>
            </a:extLst>
          </p:cNvPr>
          <p:cNvGrpSpPr/>
          <p:nvPr/>
        </p:nvGrpSpPr>
        <p:grpSpPr>
          <a:xfrm>
            <a:off x="5712892" y="2534920"/>
            <a:ext cx="1612408" cy="1788160"/>
            <a:chOff x="6265606" y="680720"/>
            <a:chExt cx="2088874" cy="2316560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C8C6B9C6-9080-C1DB-DF6B-73F2843F5D96}"/>
                </a:ext>
              </a:extLst>
            </p:cNvPr>
            <p:cNvSpPr/>
            <p:nvPr/>
          </p:nvSpPr>
          <p:spPr>
            <a:xfrm>
              <a:off x="6898640" y="1595120"/>
              <a:ext cx="817920" cy="81792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34B776-F058-516A-F45B-83B289ABFBB1}"/>
                </a:ext>
              </a:extLst>
            </p:cNvPr>
            <p:cNvSpPr/>
            <p:nvPr/>
          </p:nvSpPr>
          <p:spPr>
            <a:xfrm>
              <a:off x="7015480" y="680720"/>
              <a:ext cx="58420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3A6C132-1F03-6FC5-37C4-E3A0FF911F98}"/>
                </a:ext>
              </a:extLst>
            </p:cNvPr>
            <p:cNvSpPr/>
            <p:nvPr/>
          </p:nvSpPr>
          <p:spPr>
            <a:xfrm>
              <a:off x="6311880" y="2413040"/>
              <a:ext cx="58424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66B0E35-08BF-AA77-FAE6-EECA8E1F8E71}"/>
                </a:ext>
              </a:extLst>
            </p:cNvPr>
            <p:cNvSpPr/>
            <p:nvPr/>
          </p:nvSpPr>
          <p:spPr>
            <a:xfrm>
              <a:off x="7716560" y="2413040"/>
              <a:ext cx="58424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C54DDFA-A0A8-9E22-AB71-8974CD0073D9}"/>
                </a:ext>
              </a:extLst>
            </p:cNvPr>
            <p:cNvCxnSpPr>
              <a:stCxn id="5" idx="1"/>
              <a:endCxn id="7" idx="0"/>
            </p:cNvCxnSpPr>
            <p:nvPr/>
          </p:nvCxnSpPr>
          <p:spPr>
            <a:xfrm rot="10800000" flipV="1">
              <a:off x="6604000" y="2004080"/>
              <a:ext cx="294640" cy="408960"/>
            </a:xfrm>
            <a:prstGeom prst="bentConnector2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05C845A3-62D9-C50E-6C12-7AD391C2DB52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7716560" y="2004080"/>
              <a:ext cx="292120" cy="408960"/>
            </a:xfrm>
            <a:prstGeom prst="bentConnector2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20E0A0E7-08B8-D826-6D7A-24A8F7046BCC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rot="16200000" flipH="1">
              <a:off x="7142510" y="1430030"/>
              <a:ext cx="330160" cy="20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E85555-B4F3-5E19-CFDB-87168370EF4F}"/>
                </a:ext>
              </a:extLst>
            </p:cNvPr>
            <p:cNvSpPr txBox="1"/>
            <p:nvPr/>
          </p:nvSpPr>
          <p:spPr>
            <a:xfrm>
              <a:off x="6265606" y="1692379"/>
              <a:ext cx="664957" cy="35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8BA5-BEDB-BB6A-51C8-11D58E173777}"/>
                </a:ext>
              </a:extLst>
            </p:cNvPr>
            <p:cNvSpPr txBox="1"/>
            <p:nvPr/>
          </p:nvSpPr>
          <p:spPr>
            <a:xfrm>
              <a:off x="7643836" y="1692379"/>
              <a:ext cx="710644" cy="35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False</a:t>
              </a:r>
            </a:p>
          </p:txBody>
        </p:sp>
      </p:grp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608495-A334-06D7-45EB-524621D31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2" y="1459222"/>
            <a:ext cx="4648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F5EF-4430-8791-D21C-FB038A91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5D0E-F9E1-FC01-ADB1-5BBBB0D9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3DF0E-C8B6-D827-DE64-C0278A1618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098513" cy="4711880"/>
          </a:xfrm>
        </p:spPr>
        <p:txBody>
          <a:bodyPr/>
          <a:lstStyle/>
          <a:p>
            <a:r>
              <a:rPr lang="en-US" sz="2000" dirty="0"/>
              <a:t>Loop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as control flow tool for repeated execution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Different kinds of loop statements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for</a:t>
            </a:r>
            <a:r>
              <a:rPr lang="en-US" sz="1800" dirty="0"/>
              <a:t>: iterates over elements of a sequence (e.g. list), or </a:t>
            </a:r>
            <a:r>
              <a:rPr lang="en-US" sz="1800" dirty="0" err="1"/>
              <a:t>iterable</a:t>
            </a:r>
            <a:r>
              <a:rPr lang="en-US" sz="1800" dirty="0"/>
              <a:t> objects in general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3"/>
              </a:rPr>
              <a:t>while</a:t>
            </a:r>
            <a:r>
              <a:rPr lang="en-US" sz="1800" dirty="0"/>
              <a:t>: repeats subsequent code as long an expression is </a:t>
            </a:r>
            <a:r>
              <a:rPr lang="en-US" sz="1800" dirty="0">
                <a:latin typeface="American Typewriter" panose="02090604020004020304" pitchFamily="18" charset="77"/>
              </a:rPr>
              <a:t>True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Both can be controlled in more detail using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4"/>
              </a:rPr>
              <a:t>break</a:t>
            </a:r>
            <a:r>
              <a:rPr lang="en-US" sz="1800" dirty="0"/>
              <a:t> to terminate the loop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5"/>
              </a:rPr>
              <a:t>continue</a:t>
            </a:r>
            <a:r>
              <a:rPr lang="en-US" sz="1800" dirty="0"/>
              <a:t> to skip the current iteration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F8736F-BB7C-E064-D8AA-B77397A7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2" y="306923"/>
            <a:ext cx="4546304" cy="309975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94C7F70-0262-C411-DCAF-DD3DDE5EC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13" y="2895601"/>
            <a:ext cx="4463987" cy="3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7FE5E-D3C1-23CA-E9DC-92CA08A327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algn="ctr"/>
            <a:r>
              <a:rPr lang="en-US" sz="2800" dirty="0"/>
              <a:t>Any questions or remarks?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Let’s practice – Python Basics in Jupyter Lab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3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92AE6B-D638-AF45-A0AA-A6562B74A2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Programming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Terms and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Execution of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Built-in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Loops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1F63E8E-3A0A-05DD-7C98-2FDCB492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noProof="0" dirty="0">
                <a:solidFill>
                  <a:srgbClr val="00305E"/>
                </a:solidFill>
                <a:latin typeface="Open Sans ExtraBold"/>
              </a:rPr>
              <a:t>Programming</a:t>
            </a: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 Concepts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EB48CF7-5258-5B8E-BD62-51E14AA84810}"/>
              </a:ext>
            </a:extLst>
          </p:cNvPr>
          <p:cNvSpPr txBox="1">
            <a:spLocks/>
          </p:cNvSpPr>
          <p:nvPr/>
        </p:nvSpPr>
        <p:spPr>
          <a:xfrm>
            <a:off x="875566" y="1341051"/>
            <a:ext cx="10644901" cy="266101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What is programming?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of programming language to implement software requirements as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Computer program is converted into machine code for execution (compiled or interpreted)</a:t>
            </a:r>
          </a:p>
          <a:p>
            <a:r>
              <a:rPr lang="en-US" sz="2200" dirty="0"/>
              <a:t>What is a programming language?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Tool for formulating algorithms and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Formal language with syntax and semantics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8054430-8A0F-F7A2-79CE-B7E35E107785}"/>
              </a:ext>
            </a:extLst>
          </p:cNvPr>
          <p:cNvSpPr/>
          <p:nvPr/>
        </p:nvSpPr>
        <p:spPr>
          <a:xfrm>
            <a:off x="188692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Algorithm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Consists of instructions to solve a problem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Instructions consist of permitted patterns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7D733A-FD15-BA4D-33DF-C12E9EC76166}"/>
              </a:ext>
            </a:extLst>
          </p:cNvPr>
          <p:cNvSpPr/>
          <p:nvPr/>
        </p:nvSpPr>
        <p:spPr>
          <a:xfrm>
            <a:off x="3206698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Data Structure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Object to store and organize data in memory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60D120C-9DA5-31B7-C253-CE29EB7AF309}"/>
              </a:ext>
            </a:extLst>
          </p:cNvPr>
          <p:cNvSpPr/>
          <p:nvPr/>
        </p:nvSpPr>
        <p:spPr>
          <a:xfrm>
            <a:off x="6224704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Syntax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Formal set of rules for the use of instructions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“Grammar” of a programming language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64755FA-B6DB-DD2E-6463-C05A12FA9D78}"/>
              </a:ext>
            </a:extLst>
          </p:cNvPr>
          <p:cNvSpPr/>
          <p:nvPr/>
        </p:nvSpPr>
        <p:spPr>
          <a:xfrm>
            <a:off x="9242710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Semantics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Actual meaning of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5A02-4E01-90D6-84BA-A2C46E67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4DCF59-7942-9F91-2A85-6F9723567B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4711880"/>
          </a:xfrm>
        </p:spPr>
        <p:txBody>
          <a:bodyPr/>
          <a:lstStyle/>
          <a:p>
            <a:r>
              <a:rPr lang="en-US" sz="2000" dirty="0"/>
              <a:t>Universal high-level programming language, also often used for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Released in 1994, recent stable version is 3.13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Goals: simplicity, clarity, extensibility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Few reserved keywords, reduced syntax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Extensive standard library, e.g., file handling, math, text processing, … 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Easy integration of additional packages / libraries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Source, portable on multiple platforms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Extensively used in data science, data analysis, artificial intelligence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Easy management and use of additional packages and extensions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Built-in package manager “pip” with </a:t>
            </a:r>
            <a:r>
              <a:rPr lang="en-US" sz="1800" dirty="0">
                <a:hlinkClick r:id="rId2"/>
              </a:rPr>
              <a:t>Python package index PyPI</a:t>
            </a:r>
            <a:r>
              <a:rPr lang="en-US" sz="1800" dirty="0"/>
              <a:t> 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Python distributions shipping Python + alternative package manager (e.g., “</a:t>
            </a:r>
            <a:r>
              <a:rPr lang="en-US" sz="1800" dirty="0" err="1"/>
              <a:t>conda</a:t>
            </a:r>
            <a:r>
              <a:rPr lang="en-US" sz="1800" dirty="0"/>
              <a:t>”)</a:t>
            </a:r>
            <a:br>
              <a:rPr lang="en-US" sz="1800" dirty="0"/>
            </a:br>
            <a:r>
              <a:rPr lang="en-US" sz="1800" dirty="0"/>
              <a:t>+ virtual environments + preinstalled packages) – e.g., </a:t>
            </a:r>
            <a:r>
              <a:rPr lang="en-US" sz="1800" dirty="0">
                <a:hlinkClick r:id="rId3"/>
              </a:rPr>
              <a:t>Miniconda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Anaconda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B23A60-D07D-ED2F-70A7-A2123F7FFC4E}"/>
              </a:ext>
            </a:extLst>
          </p:cNvPr>
          <p:cNvGrpSpPr/>
          <p:nvPr/>
        </p:nvGrpSpPr>
        <p:grpSpPr>
          <a:xfrm>
            <a:off x="10165861" y="2674363"/>
            <a:ext cx="1766830" cy="2163930"/>
            <a:chOff x="10165861" y="2674363"/>
            <a:chExt cx="1766830" cy="21639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EAFDB4-B280-F768-F283-4B66205A5CDC}"/>
                </a:ext>
              </a:extLst>
            </p:cNvPr>
            <p:cNvSpPr txBox="1"/>
            <p:nvPr/>
          </p:nvSpPr>
          <p:spPr>
            <a:xfrm>
              <a:off x="10165861" y="4438183"/>
              <a:ext cx="17668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dirty="0"/>
                <a:t>(TM) Trademark of the PSF</a:t>
              </a:r>
              <a:br>
                <a:rPr lang="en-US" sz="1000" dirty="0">
                  <a:hlinkClick r:id="rId5"/>
                </a:rPr>
              </a:br>
              <a:r>
                <a:rPr lang="en-US" sz="1000" dirty="0">
                  <a:hlinkClick r:id="rId5"/>
                </a:rPr>
                <a:t>https://www.python.org</a:t>
              </a:r>
              <a:endParaRPr lang="en-US" sz="100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0BEF6AF-E8E4-F612-3794-3ADB6591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69236" y="2674363"/>
              <a:ext cx="1674247" cy="2037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51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6BD4-FAEE-B798-ECCE-2F5590E9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  <a:br>
              <a:rPr lang="en-US" dirty="0"/>
            </a:br>
            <a:r>
              <a:rPr lang="en-US" dirty="0"/>
              <a:t>Terms and definitions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BA7D0-BE6B-EECB-9FEB-3A971FAAD972}"/>
              </a:ext>
            </a:extLst>
          </p:cNvPr>
          <p:cNvSpPr/>
          <p:nvPr/>
        </p:nvSpPr>
        <p:spPr>
          <a:xfrm>
            <a:off x="645467" y="141619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64569"/>
                </a:solidFill>
              </a:rPr>
              <a:t>Variable</a:t>
            </a:r>
            <a:br>
              <a:rPr lang="en-US" sz="2000" dirty="0">
                <a:solidFill>
                  <a:srgbClr val="064569"/>
                </a:solidFill>
              </a:rPr>
            </a:br>
            <a:r>
              <a:rPr lang="en-US" dirty="0">
                <a:solidFill>
                  <a:srgbClr val="064569"/>
                </a:solidFill>
              </a:rPr>
              <a:t>Container for storing assigned data in memory, using a name for reference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AD6E83-338E-05B3-EDA8-0BF28B6273BC}"/>
              </a:ext>
            </a:extLst>
          </p:cNvPr>
          <p:cNvSpPr/>
          <p:nvPr/>
        </p:nvSpPr>
        <p:spPr>
          <a:xfrm>
            <a:off x="645467" y="3059077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Object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Complex structure which bundles data and methods to operate on the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7D0899-A89E-FABE-1B92-63AC320D2EFA}"/>
              </a:ext>
            </a:extLst>
          </p:cNvPr>
          <p:cNvSpPr/>
          <p:nvPr/>
        </p:nvSpPr>
        <p:spPr>
          <a:xfrm>
            <a:off x="645467" y="4701963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Method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Block of code tied to an object, usable via dot-Operator</a:t>
            </a:r>
            <a:br>
              <a:rPr lang="en-US" dirty="0">
                <a:solidFill>
                  <a:srgbClr val="064569"/>
                </a:solidFill>
              </a:rPr>
            </a:br>
            <a:r>
              <a:rPr lang="en-US" dirty="0">
                <a:solidFill>
                  <a:srgbClr val="064569"/>
                </a:solidFill>
              </a:rPr>
              <a:t>(”</a:t>
            </a:r>
            <a:r>
              <a:rPr lang="en-US" b="1" dirty="0">
                <a:solidFill>
                  <a:srgbClr val="064569"/>
                </a:solidFill>
              </a:rPr>
              <a:t>m</a:t>
            </a:r>
            <a:r>
              <a:rPr lang="en-US" dirty="0">
                <a:solidFill>
                  <a:srgbClr val="064569"/>
                </a:solidFill>
              </a:rPr>
              <a:t>ethod is </a:t>
            </a:r>
            <a:r>
              <a:rPr lang="en-US" b="1" dirty="0">
                <a:solidFill>
                  <a:srgbClr val="064569"/>
                </a:solidFill>
              </a:rPr>
              <a:t>m</a:t>
            </a:r>
            <a:r>
              <a:rPr lang="en-US" dirty="0">
                <a:solidFill>
                  <a:srgbClr val="064569"/>
                </a:solidFill>
              </a:rPr>
              <a:t>ine”)</a:t>
            </a:r>
          </a:p>
        </p:txBody>
      </p:sp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942203A-BB91-0FE7-7835-4E5E7832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7546"/>
            <a:ext cx="5773925" cy="373084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C8664C9-D4B3-08FB-29B7-4B38B1C2DF11}"/>
              </a:ext>
            </a:extLst>
          </p:cNvPr>
          <p:cNvSpPr/>
          <p:nvPr/>
        </p:nvSpPr>
        <p:spPr>
          <a:xfrm>
            <a:off x="4845878" y="743065"/>
            <a:ext cx="1440000" cy="612000"/>
          </a:xfrm>
          <a:prstGeom prst="wedgeRoundRectCallout">
            <a:avLst>
              <a:gd name="adj1" fmla="val 49923"/>
              <a:gd name="adj2" fmla="val 127897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Variable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3124D61-86A0-646F-D607-64F4D544821F}"/>
              </a:ext>
            </a:extLst>
          </p:cNvPr>
          <p:cNvSpPr/>
          <p:nvPr/>
        </p:nvSpPr>
        <p:spPr>
          <a:xfrm>
            <a:off x="7373832" y="762620"/>
            <a:ext cx="1440000" cy="612000"/>
          </a:xfrm>
          <a:prstGeom prst="wedgeRoundRectCallout">
            <a:avLst>
              <a:gd name="adj1" fmla="val -66987"/>
              <a:gd name="adj2" fmla="val 12511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Value of specific type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849DA89-9907-CECB-25E2-64E3EE34B575}"/>
              </a:ext>
            </a:extLst>
          </p:cNvPr>
          <p:cNvSpPr/>
          <p:nvPr/>
        </p:nvSpPr>
        <p:spPr>
          <a:xfrm>
            <a:off x="6109855" y="346004"/>
            <a:ext cx="1440000" cy="612000"/>
          </a:xfrm>
          <a:prstGeom prst="wedgeRoundRectCallout">
            <a:avLst>
              <a:gd name="adj1" fmla="val -13976"/>
              <a:gd name="adj2" fmla="val 18537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Assignment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68DEA2E-AA4D-F794-24C6-4C1EE7E73B14}"/>
              </a:ext>
            </a:extLst>
          </p:cNvPr>
          <p:cNvSpPr/>
          <p:nvPr/>
        </p:nvSpPr>
        <p:spPr>
          <a:xfrm>
            <a:off x="9026192" y="1693952"/>
            <a:ext cx="1635005" cy="612000"/>
          </a:xfrm>
          <a:prstGeom prst="wedgeRoundRectCallout">
            <a:avLst>
              <a:gd name="adj1" fmla="val -123180"/>
              <a:gd name="adj2" fmla="val 9393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Definition of custom object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96FED41-426C-9ECD-0BDB-785B436C6161}"/>
              </a:ext>
            </a:extLst>
          </p:cNvPr>
          <p:cNvSpPr/>
          <p:nvPr/>
        </p:nvSpPr>
        <p:spPr>
          <a:xfrm>
            <a:off x="10258920" y="4408048"/>
            <a:ext cx="1800000" cy="756000"/>
          </a:xfrm>
          <a:prstGeom prst="wedgeRoundRectCallout">
            <a:avLst>
              <a:gd name="adj1" fmla="val -82080"/>
              <a:gd name="adj2" fmla="val 36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Instantiation and assignment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to variable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86DADD2-F518-820B-5AAF-F9B3F1922D7A}"/>
              </a:ext>
            </a:extLst>
          </p:cNvPr>
          <p:cNvSpPr/>
          <p:nvPr/>
        </p:nvSpPr>
        <p:spPr>
          <a:xfrm>
            <a:off x="9517033" y="5568224"/>
            <a:ext cx="1656001" cy="612000"/>
          </a:xfrm>
          <a:prstGeom prst="wedgeRoundRectCallout">
            <a:avLst>
              <a:gd name="adj1" fmla="val -109254"/>
              <a:gd name="adj2" fmla="val -63988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object’s method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877B661-02DB-7947-5D99-4140C38BAC0A}"/>
              </a:ext>
            </a:extLst>
          </p:cNvPr>
          <p:cNvSpPr/>
          <p:nvPr/>
        </p:nvSpPr>
        <p:spPr>
          <a:xfrm rot="20700000">
            <a:off x="3488084" y="3852289"/>
            <a:ext cx="2087131" cy="563069"/>
          </a:xfrm>
          <a:prstGeom prst="roundRect">
            <a:avLst>
              <a:gd name="adj" fmla="val 5514"/>
            </a:avLst>
          </a:prstGeom>
          <a:solidFill>
            <a:srgbClr val="C00000">
              <a:alpha val="882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Everything in Python is an object</a:t>
            </a:r>
          </a:p>
        </p:txBody>
      </p:sp>
    </p:spTree>
    <p:extLst>
      <p:ext uri="{BB962C8B-B14F-4D97-AF65-F5344CB8AC3E}">
        <p14:creationId xmlns:p14="http://schemas.microsoft.com/office/powerpoint/2010/main" val="38471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11AA-B597-0012-73F4-99B2B338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  <a:br>
              <a:rPr lang="en-US" dirty="0"/>
            </a:br>
            <a:r>
              <a:rPr lang="en-US" dirty="0"/>
              <a:t>Terms and definitions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CF5FCC7-463E-03E4-B687-8E28B3C81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06" y="2068638"/>
            <a:ext cx="4335881" cy="251068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F244F-B0E9-AD30-E478-27A09EB9E20A}"/>
              </a:ext>
            </a:extLst>
          </p:cNvPr>
          <p:cNvSpPr/>
          <p:nvPr/>
        </p:nvSpPr>
        <p:spPr>
          <a:xfrm>
            <a:off x="644400" y="14148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Function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Independent block of reusable code for a specific task</a:t>
            </a:r>
          </a:p>
          <a:p>
            <a:r>
              <a:rPr lang="en-US" dirty="0">
                <a:solidFill>
                  <a:srgbClr val="064569"/>
                </a:solidFill>
              </a:rPr>
              <a:t>(“</a:t>
            </a:r>
            <a:r>
              <a:rPr lang="en-US" b="1" dirty="0">
                <a:solidFill>
                  <a:srgbClr val="064569"/>
                </a:solidFill>
              </a:rPr>
              <a:t>f</a:t>
            </a:r>
            <a:r>
              <a:rPr lang="en-US" dirty="0">
                <a:solidFill>
                  <a:srgbClr val="064569"/>
                </a:solidFill>
              </a:rPr>
              <a:t>unction is </a:t>
            </a:r>
            <a:r>
              <a:rPr lang="en-US" b="1" dirty="0">
                <a:solidFill>
                  <a:srgbClr val="064569"/>
                </a:solidFill>
              </a:rPr>
              <a:t>f</a:t>
            </a:r>
            <a:r>
              <a:rPr lang="en-US" dirty="0">
                <a:solidFill>
                  <a:srgbClr val="064569"/>
                </a:solidFill>
              </a:rPr>
              <a:t>ree”)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E5271-A9BF-EFB8-52FB-6D726D8C7543}"/>
              </a:ext>
            </a:extLst>
          </p:cNvPr>
          <p:cNvSpPr/>
          <p:nvPr/>
        </p:nvSpPr>
        <p:spPr>
          <a:xfrm>
            <a:off x="645467" y="30582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Module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File containing Python code which can be imported into other Python code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D22E83C-3B6A-01BE-1CD9-A48A65E3B62B}"/>
              </a:ext>
            </a:extLst>
          </p:cNvPr>
          <p:cNvSpPr/>
          <p:nvPr/>
        </p:nvSpPr>
        <p:spPr>
          <a:xfrm>
            <a:off x="4543089" y="910003"/>
            <a:ext cx="2427758" cy="662338"/>
          </a:xfrm>
          <a:prstGeom prst="wedgeRoundRectCallout">
            <a:avLst>
              <a:gd name="adj1" fmla="val 38510"/>
              <a:gd name="adj2" fmla="val 12162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Import module for additional functionality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5A95D9-EA17-E10D-48B6-B90869525D13}"/>
              </a:ext>
            </a:extLst>
          </p:cNvPr>
          <p:cNvSpPr/>
          <p:nvPr/>
        </p:nvSpPr>
        <p:spPr>
          <a:xfrm>
            <a:off x="9687394" y="2259137"/>
            <a:ext cx="1800000" cy="756000"/>
          </a:xfrm>
          <a:prstGeom prst="wedgeRoundRectCallout">
            <a:avLst>
              <a:gd name="adj1" fmla="val -119570"/>
              <a:gd name="adj2" fmla="val 6716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Definition of custom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D7E0DBE-233A-3B06-317A-B1964B26978F}"/>
              </a:ext>
            </a:extLst>
          </p:cNvPr>
          <p:cNvSpPr/>
          <p:nvPr/>
        </p:nvSpPr>
        <p:spPr>
          <a:xfrm>
            <a:off x="9746533" y="3115936"/>
            <a:ext cx="1800000" cy="756000"/>
          </a:xfrm>
          <a:prstGeom prst="wedgeRoundRectCallout">
            <a:avLst>
              <a:gd name="adj1" fmla="val -162271"/>
              <a:gd name="adj2" fmla="val 64554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custom function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E7FF587-1EB5-E33A-B91D-D8E76772026F}"/>
              </a:ext>
            </a:extLst>
          </p:cNvPr>
          <p:cNvSpPr/>
          <p:nvPr/>
        </p:nvSpPr>
        <p:spPr>
          <a:xfrm>
            <a:off x="7062956" y="5157808"/>
            <a:ext cx="1800000" cy="756000"/>
          </a:xfrm>
          <a:prstGeom prst="wedgeRoundRectCallout">
            <a:avLst>
              <a:gd name="adj1" fmla="val 24685"/>
              <a:gd name="adj2" fmla="val -13057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built-in function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1988374-B04A-4EB9-3E8C-2218EE9EF02D}"/>
              </a:ext>
            </a:extLst>
          </p:cNvPr>
          <p:cNvSpPr/>
          <p:nvPr/>
        </p:nvSpPr>
        <p:spPr>
          <a:xfrm>
            <a:off x="5125140" y="5157808"/>
            <a:ext cx="1800000" cy="756000"/>
          </a:xfrm>
          <a:prstGeom prst="wedgeRoundRectCallout">
            <a:avLst>
              <a:gd name="adj1" fmla="val 29405"/>
              <a:gd name="adj2" fmla="val -12472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built-in function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B8A194D-B58F-36EF-89AB-B38C8A2B9C56}"/>
              </a:ext>
            </a:extLst>
          </p:cNvPr>
          <p:cNvSpPr/>
          <p:nvPr/>
        </p:nvSpPr>
        <p:spPr>
          <a:xfrm>
            <a:off x="9000772" y="5157808"/>
            <a:ext cx="1961754" cy="756000"/>
          </a:xfrm>
          <a:prstGeom prst="wedgeRoundRectCallout">
            <a:avLst>
              <a:gd name="adj1" fmla="val -33626"/>
              <a:gd name="adj2" fmla="val -127913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method from imported module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E7BFA2-779C-CC28-8340-7EB2C108F64C}"/>
              </a:ext>
            </a:extLst>
          </p:cNvPr>
          <p:cNvSpPr/>
          <p:nvPr/>
        </p:nvSpPr>
        <p:spPr>
          <a:xfrm>
            <a:off x="9000772" y="1023394"/>
            <a:ext cx="1800000" cy="756000"/>
          </a:xfrm>
          <a:prstGeom prst="wedgeRoundRectCallout">
            <a:avLst>
              <a:gd name="adj1" fmla="val -130415"/>
              <a:gd name="adj2" fmla="val 17724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Comment, not interpreted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B5F084-A499-4AD7-2D42-018D8735305B}"/>
              </a:ext>
            </a:extLst>
          </p:cNvPr>
          <p:cNvSpPr/>
          <p:nvPr/>
        </p:nvSpPr>
        <p:spPr>
          <a:xfrm>
            <a:off x="645467" y="47016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Comment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Lines in code not interpreted by Python, used for documentation,</a:t>
            </a:r>
          </a:p>
          <a:p>
            <a:r>
              <a:rPr lang="en-US" dirty="0">
                <a:solidFill>
                  <a:srgbClr val="064569"/>
                </a:solidFill>
              </a:rPr>
              <a:t>starting with </a:t>
            </a:r>
            <a:r>
              <a:rPr lang="en-US" dirty="0">
                <a:solidFill>
                  <a:srgbClr val="064569"/>
                </a:solidFill>
                <a:latin typeface="American Typewriter" panose="02090604020004020304" pitchFamily="18" charset="77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786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FAAD-5F08-875D-A007-45123204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of Python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8880D-C046-0741-AD27-C14BD39CC4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760760" cy="4711880"/>
          </a:xfrm>
        </p:spPr>
        <p:txBody>
          <a:bodyPr/>
          <a:lstStyle/>
          <a:p>
            <a:r>
              <a:rPr lang="en-US" sz="2400" dirty="0"/>
              <a:t>Execution via Python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Save code in file with file extension “.</a:t>
            </a:r>
            <a:r>
              <a:rPr lang="en-US" sz="2000" dirty="0" err="1"/>
              <a:t>py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Execute file with installed Python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dirty="0"/>
              <a:t>Interactive execution in terminal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Start interactive Python session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Enter and execute instructions line by line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1C612-CFC1-DE2A-3180-70CEBB7F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45" y="3403621"/>
            <a:ext cx="6677890" cy="3231237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EE5F7476-CCDA-8D2D-F8FC-52D5BC3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85" y="1198292"/>
            <a:ext cx="3258128" cy="6646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CEC989-5186-9040-BB6D-BAEDBB473947}"/>
              </a:ext>
            </a:extLst>
          </p:cNvPr>
          <p:cNvGrpSpPr/>
          <p:nvPr/>
        </p:nvGrpSpPr>
        <p:grpSpPr>
          <a:xfrm>
            <a:off x="6093848" y="1078022"/>
            <a:ext cx="5571259" cy="2707462"/>
            <a:chOff x="6093848" y="1078022"/>
            <a:chExt cx="5571259" cy="2707462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642A8D8-F34D-BAE0-F476-24AAF750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48" y="1862950"/>
              <a:ext cx="5571259" cy="1922534"/>
            </a:xfrm>
            <a:prstGeom prst="rect">
              <a:avLst/>
            </a:prstGeom>
          </p:spPr>
        </p:pic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EAD9A0CB-2967-AD9F-8575-6EED7F3D4086}"/>
                </a:ext>
              </a:extLst>
            </p:cNvPr>
            <p:cNvSpPr/>
            <p:nvPr/>
          </p:nvSpPr>
          <p:spPr>
            <a:xfrm rot="687405">
              <a:off x="7789444" y="1078022"/>
              <a:ext cx="2796517" cy="1922533"/>
            </a:xfrm>
            <a:prstGeom prst="circularArrow">
              <a:avLst>
                <a:gd name="adj1" fmla="val 5305"/>
                <a:gd name="adj2" fmla="val 622292"/>
                <a:gd name="adj3" fmla="val 20663494"/>
                <a:gd name="adj4" fmla="val 12598284"/>
                <a:gd name="adj5" fmla="val 7399"/>
              </a:avLst>
            </a:prstGeom>
            <a:solidFill>
              <a:srgbClr val="FF9300"/>
            </a:solidFill>
            <a:ln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6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0744-6C03-C52B-33D6-35DB742F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07D8-A931-231E-4E26-063269EB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of Python code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42219D-6756-FA59-B1D6-15AE82A2F8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6205457" cy="47118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dirty="0"/>
              <a:t>Interactive execution in </a:t>
            </a:r>
            <a:br>
              <a:rPr lang="en-US" sz="2400" dirty="0"/>
            </a:br>
            <a:r>
              <a:rPr lang="en-US" sz="2400" dirty="0"/>
              <a:t>Jupyter Notebook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Web-based interface with cells for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Executable Python code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Rich text for documentation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Rich output for text, images, plots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Jupyter</a:t>
            </a:r>
            <a:r>
              <a:rPr lang="en-US" sz="2000" b="1" dirty="0"/>
              <a:t> Lab </a:t>
            </a:r>
            <a:r>
              <a:rPr lang="en-US" sz="2000" dirty="0"/>
              <a:t>with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File browser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Terminal access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Plugins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9B9D10E-A4F6-FBC3-C90D-DD83F4A6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85" y="1418823"/>
            <a:ext cx="6315307" cy="4399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E5E626-EBA5-F447-9430-94EA1D4A1F8D}"/>
              </a:ext>
            </a:extLst>
          </p:cNvPr>
          <p:cNvSpPr txBox="1"/>
          <p:nvPr/>
        </p:nvSpPr>
        <p:spPr>
          <a:xfrm>
            <a:off x="9308055" y="5808131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hlinkClick r:id="rId3"/>
              </a:rPr>
              <a:t>https://jupyter.org/try-jupyter/lab/index.html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48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8E13-E2E5-DD04-B4C2-FA275E8E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types</a:t>
            </a:r>
            <a:br>
              <a:rPr lang="en-US" dirty="0"/>
            </a:br>
            <a:r>
              <a:rPr lang="en-US" dirty="0"/>
              <a:t>Truth and Boolean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89FF7-C030-60B2-1036-257EDF3C1D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7388599" cy="471188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Truth value</a:t>
            </a:r>
            <a:r>
              <a:rPr lang="en-US" sz="2000" dirty="0"/>
              <a:t> and </a:t>
            </a:r>
            <a:r>
              <a:rPr lang="en-US" sz="2000" dirty="0">
                <a:hlinkClick r:id="rId3"/>
              </a:rPr>
              <a:t>Boolean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Objects can be tested for a truth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Truth values can be used </a:t>
            </a:r>
            <a:r>
              <a:rPr lang="en-US" sz="2000" dirty="0">
                <a:latin typeface="+mn-lt"/>
              </a:rPr>
              <a:t>in conditions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Represented by Booleans: </a:t>
            </a:r>
            <a:r>
              <a:rPr lang="en-US" sz="2000" dirty="0">
                <a:latin typeface="American Typewriter" panose="02090604020004020304" pitchFamily="18" charset="77"/>
              </a:rPr>
              <a:t>True</a:t>
            </a:r>
            <a:r>
              <a:rPr lang="en-US" sz="2000" dirty="0"/>
              <a:t> (1) and </a:t>
            </a:r>
            <a:r>
              <a:rPr lang="en-US" sz="2000" dirty="0">
                <a:latin typeface="American Typewriter" panose="02090604020004020304" pitchFamily="18" charset="77"/>
              </a:rPr>
              <a:t>False</a:t>
            </a:r>
            <a:r>
              <a:rPr lang="en-US" sz="2000" dirty="0">
                <a:latin typeface="+mn-lt"/>
              </a:rPr>
              <a:t>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default truth values for objects, </a:t>
            </a:r>
            <a:br>
              <a:rPr lang="en-US" sz="2000" dirty="0"/>
            </a:br>
            <a:r>
              <a:rPr lang="en-US" sz="2000" dirty="0"/>
              <a:t>e.g., number zero or empty strings are considered </a:t>
            </a:r>
            <a:r>
              <a:rPr lang="en-US" sz="2000" dirty="0">
                <a:latin typeface="American Typewriter" panose="02090604020004020304" pitchFamily="18" charset="77"/>
              </a:rPr>
              <a:t>False</a:t>
            </a:r>
          </a:p>
          <a:p>
            <a:endParaRPr lang="en-US" sz="1200" dirty="0">
              <a:latin typeface="American Typewriter" panose="02090604020004020304" pitchFamily="18" charset="77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4"/>
              </a:rPr>
              <a:t>Boolean operators</a:t>
            </a:r>
            <a:r>
              <a:rPr lang="en-US" sz="2000" dirty="0"/>
              <a:t> and </a:t>
            </a:r>
            <a:r>
              <a:rPr lang="en-US" sz="2000" dirty="0">
                <a:hlinkClick r:id="rId5"/>
              </a:rPr>
              <a:t>comparisons</a:t>
            </a: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to evaluate a truth value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Operators are </a:t>
            </a:r>
            <a:r>
              <a:rPr lang="en-US" sz="2000" dirty="0">
                <a:latin typeface="American Typewriter" panose="02090604020004020304" pitchFamily="18" charset="77"/>
              </a:rPr>
              <a:t>and</a:t>
            </a:r>
            <a:r>
              <a:rPr lang="en-US" sz="2000" dirty="0"/>
              <a:t>, </a:t>
            </a:r>
            <a:r>
              <a:rPr lang="en-US" sz="2000" dirty="0">
                <a:latin typeface="American Typewriter" panose="02090604020004020304" pitchFamily="18" charset="77"/>
              </a:rPr>
              <a:t>or</a:t>
            </a:r>
            <a:r>
              <a:rPr lang="en-US" sz="2000" dirty="0"/>
              <a:t>, </a:t>
            </a:r>
            <a:r>
              <a:rPr lang="en-US" sz="2000" dirty="0">
                <a:latin typeface="American Typewriter" panose="02090604020004020304" pitchFamily="18" charset="77"/>
              </a:rPr>
              <a:t>not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Comparisons are, e.g., </a:t>
            </a:r>
            <a:r>
              <a:rPr lang="en-US" sz="2000" dirty="0">
                <a:latin typeface="American Typewriter" panose="02090604020004020304" pitchFamily="18" charset="77"/>
              </a:rPr>
              <a:t>&lt;</a:t>
            </a:r>
            <a:r>
              <a:rPr lang="en-US" sz="2000" dirty="0"/>
              <a:t> (strictly less), </a:t>
            </a:r>
            <a:r>
              <a:rPr lang="en-US" sz="2000" dirty="0">
                <a:latin typeface="American Typewriter" panose="02090604020004020304" pitchFamily="18" charset="77"/>
              </a:rPr>
              <a:t>==</a:t>
            </a:r>
            <a:r>
              <a:rPr lang="en-US" sz="2000" dirty="0"/>
              <a:t> (equal), </a:t>
            </a:r>
            <a:br>
              <a:rPr lang="en-US" sz="2000" dirty="0"/>
            </a:br>
            <a:r>
              <a:rPr lang="en-US" sz="2000" dirty="0">
                <a:latin typeface="American Typewriter" panose="02090604020004020304" pitchFamily="18" charset="77"/>
              </a:rPr>
              <a:t>&gt;=</a:t>
            </a:r>
            <a:r>
              <a:rPr lang="en-US" sz="2000" dirty="0"/>
              <a:t> (greater than or equal), </a:t>
            </a:r>
            <a:r>
              <a:rPr lang="en-US" sz="2000" dirty="0">
                <a:latin typeface="American Typewriter" panose="02090604020004020304" pitchFamily="18" charset="77"/>
              </a:rPr>
              <a:t>!=</a:t>
            </a:r>
            <a:r>
              <a:rPr lang="en-US" sz="2000" dirty="0"/>
              <a:t> (not equal)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D96817-DFFF-BB61-4466-CA77362A35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/>
          <a:stretch/>
        </p:blipFill>
        <p:spPr>
          <a:xfrm>
            <a:off x="7933966" y="61280"/>
            <a:ext cx="2895087" cy="59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4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1146</Words>
  <Application>Microsoft Macintosh PowerPoint</Application>
  <PresentationFormat>Widescreen</PresentationFormat>
  <Paragraphs>205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American Typewriter</vt:lpstr>
      <vt:lpstr>Arial</vt:lpstr>
      <vt:lpstr>Calibri</vt:lpstr>
      <vt:lpstr>Open Sans</vt:lpstr>
      <vt:lpstr>Open Sans ExtraBold</vt:lpstr>
      <vt:lpstr>Open Sans Light</vt:lpstr>
      <vt:lpstr>Wingdings</vt:lpstr>
      <vt:lpstr>TUD_2018</vt:lpstr>
      <vt:lpstr>PowerPoint Presentation</vt:lpstr>
      <vt:lpstr>AGENDA</vt:lpstr>
      <vt:lpstr>Programming Concepts </vt:lpstr>
      <vt:lpstr>What is Python?</vt:lpstr>
      <vt:lpstr>What is Python? Terms and definitions</vt:lpstr>
      <vt:lpstr>What is Python? Terms and definitions</vt:lpstr>
      <vt:lpstr>Execution of Python code</vt:lpstr>
      <vt:lpstr>Execution of Python code</vt:lpstr>
      <vt:lpstr>Built-in types Truth and Boolean</vt:lpstr>
      <vt:lpstr>Built-in types Numeric types</vt:lpstr>
      <vt:lpstr>Built-in types Sequence types</vt:lpstr>
      <vt:lpstr>Built-in types Sequence types</vt:lpstr>
      <vt:lpstr>Built-in types Sequence types</vt:lpstr>
      <vt:lpstr>Built-in types Sequence types</vt:lpstr>
      <vt:lpstr>Built-in types Sequence types</vt:lpstr>
      <vt:lpstr>Built-in types Dictionaries</vt:lpstr>
      <vt:lpstr>Conditions</vt:lpstr>
      <vt:lpstr>Loops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Täschner, Matthias</cp:lastModifiedBy>
  <cp:revision>287</cp:revision>
  <dcterms:modified xsi:type="dcterms:W3CDTF">2025-08-01T06:55:59Z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